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6" r:id="rId3"/>
    <p:sldId id="307" r:id="rId4"/>
    <p:sldId id="372" r:id="rId5"/>
    <p:sldId id="357" r:id="rId6"/>
    <p:sldId id="359" r:id="rId7"/>
    <p:sldId id="345" r:id="rId8"/>
    <p:sldId id="373" r:id="rId9"/>
    <p:sldId id="360" r:id="rId10"/>
    <p:sldId id="374" r:id="rId11"/>
    <p:sldId id="363" r:id="rId12"/>
    <p:sldId id="369" r:id="rId13"/>
    <p:sldId id="375" r:id="rId14"/>
    <p:sldId id="377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15/10/2021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656416" y="3719346"/>
            <a:ext cx="259870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9423" y="4331213"/>
            <a:ext cx="18288000" cy="27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ea typeface="Tahoma" pitchFamily="34" charset="0"/>
                <a:cs typeface="Chu Van An" panose="02020603050405020304" pitchFamily="18" charset="0"/>
              </a:rPr>
              <a:t>1: ỨNG DỤNG ĐẠO HÀM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776249"/>
                </a:solidFill>
                <a:ea typeface="Tahoma" pitchFamily="34" charset="0"/>
                <a:cs typeface="Chu Van An" panose="02020603050405020304" pitchFamily="18" charset="0"/>
              </a:rPr>
              <a:t>ĐỂ KHẢO SÁT VÀ VẼ ĐỒ THỊ HÀM SỐ</a:t>
            </a:r>
            <a:endParaRPr lang="en-US" sz="6000" b="1" dirty="0">
              <a:solidFill>
                <a:srgbClr val="776249"/>
              </a:solidFill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06242" y="1855083"/>
            <a:ext cx="1813892" cy="1857236"/>
            <a:chOff x="13013721" y="1038107"/>
            <a:chExt cx="1814128" cy="1857478"/>
          </a:xfrm>
        </p:grpSpPr>
        <p:sp>
          <p:nvSpPr>
            <p:cNvPr id="24" name="TextBox 23"/>
            <p:cNvSpPr txBox="1"/>
            <p:nvPr/>
          </p:nvSpPr>
          <p:spPr>
            <a:xfrm>
              <a:off x="13013721" y="1038107"/>
              <a:ext cx="1814128" cy="923407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35F82"/>
                  </a:solidFill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8993453" cy="1645852"/>
            <a:chOff x="7483861" y="7543801"/>
            <a:chExt cx="17012919" cy="16460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PHƯƠNG TRÌNH BẰNG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673632" y="7091767"/>
            <a:ext cx="1756568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TẬP KHẢO SÁT HÀM SỐ &amp; ỨNG DỤNG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57593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5400" y="2043218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17889" y="3439459"/>
                <a:ext cx="22565882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ea typeface="Cambria" panose="02040503050406030204" pitchFamily="18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smtClean="0">
                    <a:ea typeface="Cambria" panose="02040503050406030204" pitchFamily="18" charset="0"/>
                    <a:cs typeface="Tahoma" pitchFamily="34" charset="0"/>
                  </a:rPr>
                  <a:t>. Phương trình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smtClean="0">
                    <a:ea typeface="Cambria" panose="02040503050406030204" pitchFamily="18" charset="0"/>
                    <a:cs typeface="Tahoma" pitchFamily="34" charset="0"/>
                  </a:rPr>
                  <a:t> có bao nhiêu nghiệm thực phân biệt? </a:t>
                </a:r>
                <a:endParaRPr lang="en-US" sz="4800" dirty="0"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9" y="3439459"/>
                <a:ext cx="22565882" cy="1586396"/>
              </a:xfrm>
              <a:prstGeom prst="rect">
                <a:avLst/>
              </a:prstGeom>
              <a:blipFill rotWithShape="0">
                <a:blip r:embed="rId3"/>
                <a:stretch>
                  <a:fillRect l="-1243" t="-7308" r="-108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45787" y="1259925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371716" y="5137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54441" y="6038784"/>
            <a:ext cx="23977159" cy="7677215"/>
            <a:chOff x="1205494" y="6941416"/>
            <a:chExt cx="22139783" cy="6545984"/>
          </a:xfrm>
        </p:grpSpPr>
        <p:sp>
          <p:nvSpPr>
            <p:cNvPr id="48" name="Rounded Rectangle 47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1412200" y="12649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200" y="12649200"/>
                <a:ext cx="2500565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39286" y="6780526"/>
                <a:ext cx="17983199" cy="2474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  <a:sym typeface="Euclid 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48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=−1.</m:t>
                            </m:r>
                          </m:e>
                        </m:eqArr>
                      </m:e>
                    </m:d>
                  </m:oMath>
                </a14:m>
                <a:endParaRPr lang="en-US" sz="4800" b="0" smtClean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  <a:sym typeface="Euclid Symbol" panose="05050102010706020507" pitchFamily="18" charset="2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6" y="6780526"/>
                <a:ext cx="17983199" cy="2474780"/>
              </a:xfrm>
              <a:prstGeom prst="rect">
                <a:avLst/>
              </a:prstGeom>
              <a:blipFill rotWithShape="0">
                <a:blip r:embed="rId9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68016" y="8277988"/>
                <a:ext cx="15869344" cy="15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US" sz="44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 −1.</m:t>
                            </m:r>
                          </m:e>
                        </m:eqArr>
                      </m:e>
                    </m:d>
                  </m:oMath>
                </a14:m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16" y="8277988"/>
                <a:ext cx="15869344" cy="1591654"/>
              </a:xfrm>
              <a:prstGeom prst="rect">
                <a:avLst/>
              </a:prstGeom>
              <a:blipFill rotWithShape="0">
                <a:blip r:embed="rId10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668016" y="9858756"/>
            <a:ext cx="4267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Bảng biến thiên: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6537360" y="6793318"/>
            <a:ext cx="0" cy="66868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6666090" y="6685093"/>
                <a:ext cx="7071742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Dựa vào bảng biến thiên, </a:t>
                </a:r>
              </a:p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thấy: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nghiệm này đôi một khác nhau. Vậy 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b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nghiệm thực phân biệt.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6090" y="6685093"/>
                <a:ext cx="7071742" cy="6247864"/>
              </a:xfrm>
              <a:prstGeom prst="rect">
                <a:avLst/>
              </a:prstGeom>
              <a:blipFill rotWithShape="0">
                <a:blip r:embed="rId12"/>
                <a:stretch>
                  <a:fillRect l="-3103" t="-1756" r="-3879" b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92" y="9809025"/>
            <a:ext cx="10092831" cy="37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7" grpId="0"/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4032" y="4711855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0&lt;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2" y="4711855"/>
                <a:ext cx="4388542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48410" y="47316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spc="-150">
                    <a:solidFill>
                      <a:srgbClr val="000099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10" y="4731603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14394" y="4633199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394" y="4633199"/>
                <a:ext cx="444710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885868" y="463319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868" y="4633199"/>
                <a:ext cx="402346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340787" y="463904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2877" y="3481636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 không cắt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khi và chỉ khi</a:t>
                </a:r>
                <a:endParaRPr lang="vi-VN" sz="4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77" y="3481636"/>
                <a:ext cx="225658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4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56646" y="6461491"/>
            <a:ext cx="23646354" cy="7183681"/>
            <a:chOff x="1205494" y="6941416"/>
            <a:chExt cx="22139783" cy="6545984"/>
          </a:xfrm>
        </p:grpSpPr>
        <p:sp>
          <p:nvSpPr>
            <p:cNvPr id="49" name="Rounded Rectangle 4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5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561057" y="8254593"/>
            <a:ext cx="389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Bảng biến thiên: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55" y="8514194"/>
            <a:ext cx="11506878" cy="3528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61057" y="7027684"/>
                <a:ext cx="15826448" cy="1454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=0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 ±1.</m:t>
                            </m:r>
                          </m:e>
                        </m:eqArr>
                      </m:e>
                    </m:d>
                  </m:oMath>
                </a14:m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7" y="7027684"/>
                <a:ext cx="15826448" cy="1454629"/>
              </a:xfrm>
              <a:prstGeom prst="rect">
                <a:avLst/>
              </a:prstGeom>
              <a:blipFill rotWithShape="0">
                <a:blip r:embed="rId11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05529" y="12039600"/>
                <a:ext cx="15859106" cy="2055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Từ bảng biến thiên suy ra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ường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không cắt đồ thị hàm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khi và chỉ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29" y="12039600"/>
                <a:ext cx="15859106" cy="2055627"/>
              </a:xfrm>
              <a:prstGeom prst="rect">
                <a:avLst/>
              </a:prstGeom>
              <a:blipFill rotWithShape="0">
                <a:blip r:embed="rId12"/>
                <a:stretch>
                  <a:fillRect l="-1345" t="-5341" r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4" grpId="0"/>
      <p:bldP spid="76" grpId="0"/>
      <p:bldP spid="77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80" y="4967197"/>
                <a:ext cx="513883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∞;1] 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− 8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4967197"/>
                <a:ext cx="5138837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49057" y="5022039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∞;1]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57" y="5022039"/>
                <a:ext cx="470854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03094" y="5067985"/>
                <a:ext cx="4741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094" y="5067985"/>
                <a:ext cx="474124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65467" y="5100763"/>
                <a:ext cx="54981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 </m:t>
                              </m:r>
                              <m:r>
                                <a:rPr lang="en-US" sz="48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467" y="5100763"/>
                <a:ext cx="549816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665467" y="497998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64370" y="2913363"/>
                <a:ext cx="1950203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Tập hợp các tham số thực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 để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4800" dirty="0" smtClean="0"/>
              </a:p>
              <a:p>
                <a:r>
                  <a:rPr lang="en-US" sz="4800"/>
                  <a:t>c</a:t>
                </a:r>
                <a:r>
                  <a:rPr lang="en-US" sz="4800" smtClean="0"/>
                  <a:t>ắt trục hoành tại ba điểm phân biệt là  </a:t>
                </a:r>
                <a:endParaRPr lang="vi-VN" sz="4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0" y="2913363"/>
                <a:ext cx="19502036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438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32846" y="7471459"/>
            <a:ext cx="23646354" cy="6042905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97241" y="8238691"/>
                <a:ext cx="22193301" cy="2077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Phương trình hoành độ giao điểm là</a:t>
                </a:r>
              </a:p>
              <a:p>
                <a:pPr algn="ctr"/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+2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b="0" i="1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ea typeface="Cambria" panose="02040503050406030204" pitchFamily="18" charset="0"/>
                    <a:cs typeface="Tahoma" pitchFamily="34" charset="0"/>
                    <a:sym typeface="Euclid 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</m:t>
                    </m:r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=−2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 (2)</m:t>
                            </m:r>
                          </m:e>
                        </m:eqArr>
                      </m:e>
                    </m:d>
                  </m:oMath>
                </a14:m>
                <a:endParaRPr lang="en-US" sz="40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1" y="8238691"/>
                <a:ext cx="22193301" cy="2077685"/>
              </a:xfrm>
              <a:prstGeom prst="rect">
                <a:avLst/>
              </a:prstGeom>
              <a:blipFill rotWithShape="0">
                <a:blip r:embed="rId10"/>
                <a:stretch>
                  <a:fillRect l="-989" t="-5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84406" y="10459039"/>
                <a:ext cx="235947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nghiệm phân biệt khi và chỉ khi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nghiệm phân biệt khác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06" y="10459039"/>
                <a:ext cx="23594794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904" t="-15517" r="-160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600992" y="11181465"/>
                <a:ext cx="9608078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  <a:sym typeface="Euclid Symbol" panose="05050102010706020507" pitchFamily="18" charset="2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  <a:sym typeface="Euclid Symbol" panose="05050102010706020507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(−2)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−2.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 ≠0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  <a:sym typeface="Euclid Symbol" panose="05050102010706020507" pitchFamily="18" charset="2"/>
                        </a:rPr>
                        <m:t>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𝑚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 ≠−8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&lt;1.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992" y="11181465"/>
                <a:ext cx="9608078" cy="146540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611384" y="12721463"/>
                <a:ext cx="134117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Vậy tập hợp số thực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thỏa mãn đề bài là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0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 </m:t>
                        </m:r>
                        <m:r>
                          <a:rPr lang="en-US" sz="40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∞;1) 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0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 </m:t>
                            </m:r>
                            <m:r>
                              <a:rPr lang="en-US" sz="40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8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4" y="12721463"/>
                <a:ext cx="13411748" cy="707886"/>
              </a:xfrm>
              <a:prstGeom prst="rect">
                <a:avLst/>
              </a:prstGeom>
              <a:blipFill rotWithShape="0">
                <a:blip r:embed="rId13"/>
                <a:stretch>
                  <a:fillRect l="-1591" t="-15517" r="-131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2" grpId="0"/>
      <p:bldP spid="56" grpId="0"/>
      <p:bldP spid="57" grpId="0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80" y="4967197"/>
                <a:ext cx="5138837" cy="165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4967197"/>
                <a:ext cx="5138837" cy="16565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49057" y="5022039"/>
                <a:ext cx="4708543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4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57" y="5022039"/>
                <a:ext cx="4708543" cy="917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03094" y="5067985"/>
                <a:ext cx="4741244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094" y="5067985"/>
                <a:ext cx="4741244" cy="9178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200038" y="4932481"/>
                <a:ext cx="402346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038" y="4932481"/>
                <a:ext cx="4023461" cy="14752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373488" y="49559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64370" y="2913363"/>
                <a:ext cx="19502036" cy="1879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Đồ thị hàm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cắt đường thẳng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tại hai điểm phân biệt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. Diện tích tam giác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với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là gốc tọa độ 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0" y="2913363"/>
                <a:ext cx="19502036" cy="1879425"/>
              </a:xfrm>
              <a:prstGeom prst="rect">
                <a:avLst/>
              </a:prstGeom>
              <a:blipFill rotWithShape="0">
                <a:blip r:embed="rId8"/>
                <a:stretch>
                  <a:fillRect l="-1438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507704" y="7515398"/>
            <a:ext cx="23646354" cy="6042905"/>
            <a:chOff x="1205494" y="6941416"/>
            <a:chExt cx="22139783" cy="6545984"/>
          </a:xfrm>
        </p:grpSpPr>
        <p:sp>
          <p:nvSpPr>
            <p:cNvPr id="47" name="Rounded Rectangle 4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34293" y="1253764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537643"/>
                <a:ext cx="250056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4406" y="10948818"/>
                <a:ext cx="106817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ea typeface="Cambria" panose="02040503050406030204" pitchFamily="18" charset="0"/>
                    <a:cs typeface="Tahoma" pitchFamily="34" charset="0"/>
                    <a:sym typeface="Euclid Symbol" panose="05050102010706020507" pitchFamily="18" charset="2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000" smtClean="0"/>
                  <a:t> và B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000" smtClean="0"/>
                  <a:t>.  Khi đó  </a:t>
                </a:r>
                <a:endParaRPr lang="en-US" sz="400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6" y="10948818"/>
                <a:ext cx="10681770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998" t="-15517" r="-114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7479" y="11667965"/>
                <a:ext cx="12476814" cy="80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479" y="11667965"/>
                <a:ext cx="12476814" cy="801310"/>
              </a:xfrm>
              <a:prstGeom prst="rect">
                <a:avLst/>
              </a:prstGeom>
              <a:blipFill rotWithShape="0">
                <a:blip r:embed="rId11"/>
                <a:stretch>
                  <a:fillRect l="-49" t="-4580" r="-1808" b="-40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46032" y="12532511"/>
                <a:ext cx="16064530" cy="87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𝑂𝐴𝐵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;∆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2" y="12532511"/>
                <a:ext cx="16064530" cy="876202"/>
              </a:xfrm>
              <a:prstGeom prst="rect">
                <a:avLst/>
              </a:prstGeom>
              <a:blipFill rotWithShape="0">
                <a:blip r:embed="rId12"/>
                <a:stretch>
                  <a:fillRect l="-1366" t="-6250" b="-15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619192" y="8214338"/>
                <a:ext cx="22193301" cy="1581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là</a:t>
                </a:r>
                <a:endParaRPr lang="en-US" sz="40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000" b="0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</m:t>
                    </m:r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−7=0 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≠−1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2" y="8214338"/>
                <a:ext cx="22193301" cy="1581715"/>
              </a:xfrm>
              <a:prstGeom prst="rect">
                <a:avLst/>
              </a:prstGeom>
              <a:blipFill rotWithShape="0">
                <a:blip r:embed="rId13"/>
                <a:stretch>
                  <a:fillRect l="-989" t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47982" y="9677176"/>
                <a:ext cx="2359479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điểm phân biệt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−7=0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2" y="9677176"/>
                <a:ext cx="23594794" cy="1323439"/>
              </a:xfrm>
              <a:prstGeom prst="rect">
                <a:avLst/>
              </a:prstGeom>
              <a:blipFill rotWithShape="0">
                <a:blip r:embed="rId14"/>
                <a:stretch>
                  <a:fillRect l="-904"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2" grpId="0"/>
      <p:bldP spid="56" grpId="0"/>
      <p:bldP spid="57" grpId="0"/>
      <p:bldP spid="76" grpId="0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71600" y="2819400"/>
            <a:ext cx="16230600" cy="556260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3288774"/>
            <a:ext cx="1318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tập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5,6,7,8,9 (SGK – 44)</a:t>
            </a:r>
          </a:p>
          <a:p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Ôn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tập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toàn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bộ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chương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0" y="2743200"/>
                <a:ext cx="21336000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43200"/>
                <a:ext cx="21336000" cy="768993"/>
              </a:xfrm>
              <a:prstGeom prst="rect">
                <a:avLst/>
              </a:prstGeom>
              <a:blipFill>
                <a:blip r:embed="rId2"/>
                <a:stretch>
                  <a:fillRect l="-1114" t="-13492" r="-486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731083" y="6389649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523999" y="5791200"/>
            <a:ext cx="9746231" cy="4387208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7293246"/>
            <a:ext cx="6781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2192000" y="5823857"/>
            <a:ext cx="9906000" cy="4354551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06500" y="7293246"/>
            <a:ext cx="6477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528570" y="3276600"/>
                <a:ext cx="20939544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fr-FR" sz="44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 i="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có</a:t>
                </a:r>
                <a:r>
                  <a:rPr lang="en-US" sz="4400" b="0" i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đồ</a:t>
                </a:r>
                <a:r>
                  <a:rPr lang="en-US" sz="4400" b="0" i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thị</a:t>
                </a:r>
                <a:r>
                  <a:rPr lang="en-US" sz="4400" b="0" i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 i="0" dirty="0" err="1" smtClean="0">
                    <a:cs typeface="Arial" panose="020B0604020202020204" pitchFamily="34" charset="0"/>
                  </a:rPr>
                  <a:t>có</a:t>
                </a:r>
                <a:r>
                  <a:rPr lang="en-US" sz="4400" b="0" i="0" dirty="0" smtClean="0"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cs typeface="Arial" panose="020B0604020202020204" pitchFamily="34" charset="0"/>
                  </a:rPr>
                  <a:t>đồ</a:t>
                </a:r>
                <a:r>
                  <a:rPr lang="en-US" sz="4400" b="0" i="0" dirty="0" smtClean="0"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cs typeface="Arial" panose="020B0604020202020204" pitchFamily="34" charset="0"/>
                  </a:rPr>
                  <a:t>thị</a:t>
                </a:r>
                <a:r>
                  <a:rPr lang="en-US" sz="4400" b="0" i="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tìm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hoành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ta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giải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endParaRPr lang="en-US" sz="4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70" y="3276600"/>
                <a:ext cx="20939544" cy="2123658"/>
              </a:xfrm>
              <a:prstGeom prst="rect">
                <a:avLst/>
              </a:prstGeom>
              <a:blipFill>
                <a:blip r:embed="rId3"/>
                <a:stretch>
                  <a:fillRect l="-1194" t="-6322" r="-11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47199" y="5368454"/>
                <a:ext cx="20939544" cy="15336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 smtClean="0">
                    <a:solidFill>
                      <a:schemeClr val="tx1"/>
                    </a:solidFill>
                  </a:rPr>
                  <a:t>Giả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sử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có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các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nghiệm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Khi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đó</a:t>
                </a:r>
                <a:r>
                  <a:rPr lang="en-US" sz="4400" dirty="0" smtClean="0"/>
                  <a:t>, </a:t>
                </a:r>
                <a:r>
                  <a:rPr lang="en-US" sz="4400" dirty="0" err="1" smtClean="0"/>
                  <a:t>các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giao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điểm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368454"/>
                <a:ext cx="20939544" cy="1533690"/>
              </a:xfrm>
              <a:prstGeom prst="rect">
                <a:avLst/>
              </a:prstGeom>
              <a:blipFill>
                <a:blip r:embed="rId4"/>
                <a:stretch>
                  <a:fillRect l="-1164" t="-87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439765" y="9670711"/>
            <a:ext cx="35659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NHẬN XÉT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1539456" y="10464224"/>
                <a:ext cx="218539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ym typeface="Wingdings 2" panose="05020102010507070707" pitchFamily="18" charset="2"/>
                  </a:rPr>
                  <a:t> Phương trình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hoành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đồ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thị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10464224"/>
                <a:ext cx="21853944" cy="769441"/>
              </a:xfrm>
              <a:prstGeom prst="rect">
                <a:avLst/>
              </a:prstGeom>
              <a:blipFill>
                <a:blip r:embed="rId5"/>
                <a:stretch>
                  <a:fillRect l="-114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1539456" y="11495832"/>
                <a:ext cx="218539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Số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nghiệm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của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phương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.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11495832"/>
                <a:ext cx="21853944" cy="769441"/>
              </a:xfrm>
              <a:prstGeom prst="rect">
                <a:avLst/>
              </a:prstGeom>
              <a:blipFill>
                <a:blip r:embed="rId6"/>
                <a:stretch>
                  <a:fillRect l="-114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0" y="6576032"/>
            <a:ext cx="4782588" cy="36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9" grpId="0"/>
      <p:bldP spid="40" grpId="0"/>
      <p:bldP spid="45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364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c</a:t>
                </a:r>
                <a:r>
                  <a:rPr lang="yo-NG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3641381"/>
              </a:xfrm>
              <a:prstGeom prst="rect">
                <a:avLst/>
              </a:prstGeom>
              <a:blipFill>
                <a:blip r:embed="rId3"/>
                <a:stretch>
                  <a:fillRect l="-1013" t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229738" y="5943600"/>
            <a:ext cx="22736076" cy="77724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6953154"/>
            <a:ext cx="14756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9925402" y="8450159"/>
                <a:ext cx="13481126" cy="185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+4 ⇔ </m:t>
                    </m:r>
                    <m:d>
                      <m:dPr>
                        <m:begChr m:val="{"/>
                        <m:endChr m:val="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=0  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 ≠1</m:t>
                            </m:r>
                          </m:e>
                        </m:eqArr>
                        <m:r>
                          <a:rPr lang="en-US" sz="4400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 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402" y="8450159"/>
                <a:ext cx="13481126" cy="1850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529179" y="10818859"/>
                <a:ext cx="10853549" cy="13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yo-NG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2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𝑥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=0  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 ≠1</m:t>
                            </m:r>
                          </m:e>
                        </m:eqArr>
                        <m:r>
                          <a:rPr lang="en-US" sz="4400" b="0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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2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.</m:t>
                        </m: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179" y="10818859"/>
                <a:ext cx="10853549" cy="1314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5149751" y="7843588"/>
                <a:ext cx="146510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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+8=0 </m:t>
                      </m:r>
                      <m:r>
                        <a:rPr lang="en-US" sz="44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 </m:t>
                      </m:r>
                      <m:r>
                        <a:rPr lang="en-US" sz="44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=−1⇒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𝐺𝑖𝑎𝑜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𝐴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−1,1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751" y="7843588"/>
                <a:ext cx="1465101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955882" y="6849198"/>
                <a:ext cx="8122416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82" y="6849198"/>
                <a:ext cx="8122416" cy="846386"/>
              </a:xfrm>
              <a:prstGeom prst="rect">
                <a:avLst/>
              </a:prstGeom>
              <a:blipFill>
                <a:blip r:embed="rId7"/>
                <a:stretch>
                  <a:fillRect r="-6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8910433"/>
            <a:ext cx="14756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10497" y="11112812"/>
            <a:ext cx="14756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-438663" y="10085633"/>
                <a:ext cx="146510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𝐺𝑖𝑎𝑜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𝐴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0,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4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𝐵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,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663" y="10085633"/>
                <a:ext cx="1465101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77184" y="11866602"/>
                <a:ext cx="6077113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⇒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𝐺𝑖𝑎𝑜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đ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𝑖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ể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𝑚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 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Euclid Symbol" panose="05050102010706020507" pitchFamily="18" charset="2"/>
                        </a:rPr>
                        <m:t>𝐴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Euclid 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Euclid 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84" y="11866602"/>
                <a:ext cx="6077113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24" grpId="0"/>
      <p:bldP spid="3" grpId="0"/>
      <p:bldP spid="25" grpId="0"/>
      <p:bldP spid="2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227822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CỦA PHƯƠNG TRÌNH BẰNG ĐỒ THỊ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362200" y="3153445"/>
                <a:ext cx="1987461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/>
                  <a:t>Xét phương trình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    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53445"/>
                <a:ext cx="19874613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258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601686" y="4388471"/>
                <a:ext cx="116586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>
                    <a:sym typeface="Wingdings 2" panose="05020102010507070707" pitchFamily="18" charset="2"/>
                  </a:rPr>
                  <a:t> Biến đổi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smtClean="0">
                    <a:sym typeface="Wingdings 2" panose="05020102010507070707" pitchFamily="18" charset="2"/>
                  </a:rPr>
                  <a:t> về dạng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(2)</m:t>
                    </m:r>
                  </m:oMath>
                </a14:m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6" y="4388471"/>
                <a:ext cx="116586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14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590800" y="5681093"/>
                <a:ext cx="189738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>
                    <a:sym typeface="Wingdings 2" panose="05020102010507070707" pitchFamily="18" charset="2"/>
                  </a:rPr>
                  <a:t> Khi đó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4400" dirty="0" smtClean="0"/>
                  <a:t> </a:t>
                </a:r>
                <a:r>
                  <a:rPr lang="en-US" sz="4400" smtClean="0"/>
                  <a:t>là phương trình hoành độ giao điểm của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4400" smtClean="0"/>
                  <a:t>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 smtClean="0"/>
                  <a:t>.  </a:t>
                </a:r>
                <a:endParaRPr lang="vi-VN" sz="4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681093"/>
                <a:ext cx="189738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285" t="-9705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3276600" y="7364350"/>
                <a:ext cx="20345400" cy="199817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dirty="0" err="1" smtClean="0">
                    <a:sym typeface="Wingdings 2" panose="05020102010507070707" pitchFamily="18" charset="2"/>
                  </a:rPr>
                  <a:t>Trong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đó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thường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hàm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số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đã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được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khảo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sát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và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vẽ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đồ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thị</a:t>
                </a:r>
                <a:r>
                  <a:rPr lang="en-US" sz="4400" dirty="0" smtClean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 </a:t>
                </a:r>
                <a:r>
                  <a:rPr lang="en-US" sz="4400" dirty="0" smtClean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đường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thẳng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cùng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phương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với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trục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hoành</a:t>
                </a:r>
                <a:r>
                  <a:rPr lang="en-US" sz="4400" dirty="0" smtClean="0"/>
                  <a:t>.   </a:t>
                </a:r>
                <a:endParaRPr lang="vi-VN" sz="4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7364350"/>
                <a:ext cx="20345400" cy="1998176"/>
              </a:xfrm>
              <a:prstGeom prst="rect">
                <a:avLst/>
              </a:prstGeom>
              <a:blipFill>
                <a:blip r:embed="rId6"/>
                <a:stretch>
                  <a:fillRect l="-1229" b="-1341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579914" y="9845832"/>
                <a:ext cx="19656899" cy="199817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Dựa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vào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đồ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thị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 smtClean="0">
                    <a:sym typeface="Wingdings 2" panose="05020102010507070707" pitchFamily="18" charset="2"/>
                  </a:rPr>
                  <a:t>,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từ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số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giao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điểm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của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và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dirty="0" smtClean="0">
                    <a:sym typeface="Wingdings 2" panose="05020102010507070707" pitchFamily="18" charset="2"/>
                  </a:rPr>
                  <a:t> ta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suy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ra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số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nghiệm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của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phương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trình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 smtClean="0"/>
                  <a:t>, </a:t>
                </a:r>
                <a:r>
                  <a:rPr lang="en-US" sz="4400" dirty="0" err="1" smtClean="0"/>
                  <a:t>cũng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chính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số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nghiệm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của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phương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trình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14" y="9845832"/>
                <a:ext cx="19656899" cy="1998176"/>
              </a:xfrm>
              <a:prstGeom prst="rect">
                <a:avLst/>
              </a:prstGeom>
              <a:blipFill>
                <a:blip r:embed="rId7"/>
                <a:stretch>
                  <a:fillRect l="-1240" r="-558" b="-1341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206486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CỦA PHƯƠNG TRÌNH BẰNG ĐỒ THỊ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786749" y="2433101"/>
                <a:ext cx="24059856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Khảo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Tìm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yo-NG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49" y="2433101"/>
                <a:ext cx="24059856" cy="4093428"/>
              </a:xfrm>
              <a:prstGeom prst="rect">
                <a:avLst/>
              </a:prstGeom>
              <a:blipFill rotWithShape="0">
                <a:blip r:embed="rId3"/>
                <a:stretch>
                  <a:fillRect t="-3125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47038" y="2451445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</a:t>
            </a:r>
            <a:r>
              <a:rPr lang="fr-FR" sz="4400" b="1" dirty="0" smtClean="0">
                <a:solidFill>
                  <a:srgbClr val="0000FF"/>
                </a:solidFill>
              </a:rPr>
              <a:t>DỤ: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40176" y="6646556"/>
            <a:ext cx="22736076" cy="6764644"/>
            <a:chOff x="1205494" y="6947472"/>
            <a:chExt cx="22139783" cy="7741082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75090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987956"/>
            <a:ext cx="6883056" cy="61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4486" y="7638622"/>
                <a:ext cx="1478687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7638622"/>
                <a:ext cx="14786876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1485" t="-540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9264249"/>
                <a:ext cx="12368114" cy="207768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0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en-US" sz="40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0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&lt;−2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thì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phương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trình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có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4000" dirty="0" err="1" smtClean="0"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cs typeface="Arial" panose="020B0604020202020204" pitchFamily="34" charset="0"/>
                  </a:rPr>
                  <a:t>.</a:t>
                </a:r>
                <a:endParaRPr lang="en-US" sz="4000" dirty="0">
                  <a:cs typeface="Arial" panose="020B0604020202020204" pitchFamily="34" charset="0"/>
                </a:endParaRPr>
              </a:p>
              <a:p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9264249"/>
                <a:ext cx="12368114" cy="2077685"/>
              </a:xfrm>
              <a:prstGeom prst="rect">
                <a:avLst/>
              </a:prstGeom>
              <a:blipFill rotWithShape="0">
                <a:blip r:embed="rId6"/>
                <a:stretch>
                  <a:fillRect l="-20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10756223"/>
                <a:ext cx="12368114" cy="207768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0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en-US" sz="40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0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=−2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thì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phương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trình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có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cs typeface="Arial" panose="020B0604020202020204" pitchFamily="34" charset="0"/>
                  </a:rPr>
                  <a:t>.</a:t>
                </a:r>
                <a:endParaRPr lang="en-US" sz="4000" dirty="0">
                  <a:cs typeface="Arial" panose="020B0604020202020204" pitchFamily="34" charset="0"/>
                </a:endParaRPr>
              </a:p>
              <a:p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10756223"/>
                <a:ext cx="12368114" cy="2077685"/>
              </a:xfrm>
              <a:prstGeom prst="rect">
                <a:avLst/>
              </a:prstGeom>
              <a:blipFill rotWithShape="0">
                <a:blip r:embed="rId7"/>
                <a:stretch>
                  <a:fillRect l="-20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12359841"/>
                <a:ext cx="12368114" cy="138499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0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en-US" sz="40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2&lt;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&lt;2</m:t>
                    </m:r>
                  </m:oMath>
                </a14:m>
                <a:r>
                  <a:rPr lang="en-US" sz="4000" dirty="0" smtClean="0"/>
                  <a:t>  </a:t>
                </a:r>
                <a:r>
                  <a:rPr lang="en-US" sz="4000" dirty="0" err="1" smtClean="0"/>
                  <a:t>thì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phương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trình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có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cs typeface="Arial" panose="020B0604020202020204" pitchFamily="34" charset="0"/>
                  </a:rPr>
                  <a:t>.</a:t>
                </a:r>
                <a:endParaRPr lang="en-US" sz="4000" dirty="0">
                  <a:cs typeface="Arial" panose="020B0604020202020204" pitchFamily="34" charset="0"/>
                </a:endParaRPr>
              </a:p>
              <a:p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12359841"/>
                <a:ext cx="12368114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2021" t="-925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6078200" y="1194375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1194375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smtClean="0"/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 smtClean="0"/>
                  <a:t> là giao điểm của 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smtClean="0"/>
                  <a:t> và đường cong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smtClean="0"/>
                  <a:t>. Khi đó hoành độ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smtClean="0"/>
                  <a:t> là trung điểm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/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/>
                  <a:t> </a:t>
                </a:r>
                <a:r>
                  <a:rPr lang="en-US" sz="4800" smtClean="0"/>
                  <a:t>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16" t="-8560" r="-1567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28058" y="4506164"/>
                <a:ext cx="5485687" cy="1538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058" y="4506164"/>
                <a:ext cx="5485687" cy="15389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mtClean="0"/>
                        <m:t> 2.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663" y="4589214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663" y="4589214"/>
                <a:ext cx="5485687" cy="14752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27944" y="8018420"/>
                <a:ext cx="20498656" cy="2680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phương trình hoành độ giao điểm</a:t>
                </a:r>
              </a:p>
              <a:p>
                <a:pPr algn="ctr"/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−4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=0  </m:t>
                    </m:r>
                    <m:d>
                      <m:dPr>
                        <m:begChr m:val="["/>
                        <m:endChr m:val=""/>
                        <m:ctrlP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=4.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018420"/>
                <a:ext cx="20498656" cy="2680221"/>
              </a:xfrm>
              <a:prstGeom prst="rect">
                <a:avLst/>
              </a:prstGeom>
              <a:blipFill rotWithShape="0">
                <a:blip r:embed="rId9"/>
                <a:stretch>
                  <a:fillRect l="-1368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355049" y="484513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86666" y="10926111"/>
                <a:ext cx="20498656" cy="1136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0+4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10926111"/>
                <a:ext cx="20498656" cy="1136850"/>
              </a:xfrm>
              <a:prstGeom prst="rect">
                <a:avLst/>
              </a:prstGeom>
              <a:blipFill>
                <a:blip r:embed="rId10"/>
                <a:stretch>
                  <a:fillRect l="-1338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53436" y="123765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436" y="1237652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smtClean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 là hoành độ các giao điểm của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smtClean="0"/>
                  <a:t> và đường thẳng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4800"/>
                  <a:t> </a:t>
                </a:r>
                <a:r>
                  <a:rPr lang="en-US" sz="4800" smtClean="0"/>
                  <a:t>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  <a:p>
                <a:endParaRPr lang="vi-VN" sz="4800" dirty="0"/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216" t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9855" y="487874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27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55" y="4878748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19</m:t>
                      </m:r>
                      <m:r>
                        <m:rPr>
                          <m:nor/>
                        </m:rPr>
                        <a:rPr lang="en-US" sz="4800" b="0" i="0" smtClean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663" y="4934837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663" y="4934837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35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27944" y="8018420"/>
                <a:ext cx="20498656" cy="317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phương trình hoành độ giao điểm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+10 ⇔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−12=0 ⟺ </m:t>
                    </m:r>
                    <m:d>
                      <m:dPr>
                        <m:begChr m:val="["/>
                        <m:endChr m:val=""/>
                        <m:ctrlPr>
                          <a:rPr lang="en-US" sz="48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=2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=−2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=−3.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018420"/>
                <a:ext cx="20498656" cy="3178691"/>
              </a:xfrm>
              <a:prstGeom prst="rect">
                <a:avLst/>
              </a:prstGeom>
              <a:blipFill rotWithShape="0">
                <a:blip r:embed="rId9"/>
                <a:stretch>
                  <a:fillRect l="-1368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592310" y="479054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07716" y="11291612"/>
                <a:ext cx="204986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12+8+7=27.</m:t>
                    </m:r>
                  </m:oMath>
                </a14:m>
                <a:endParaRPr lang="vi-VN" sz="4800" dirty="0"/>
              </a:p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16" y="11291612"/>
                <a:ext cx="20498656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368" t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47373" y="7848600"/>
            <a:ext cx="22136901" cy="572964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514756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46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68968" y="2616225"/>
                <a:ext cx="1248480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                      Cho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liên tục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smtClean="0"/>
                  <a:t> và có bảng biến thiên như hình vẽ bên.</a:t>
                </a:r>
              </a:p>
              <a:p>
                <a:r>
                  <a:rPr lang="en-US" sz="4800" smtClean="0"/>
                  <a:t>Tìm số nghiệm của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8" y="2616225"/>
                <a:ext cx="12484803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224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3543" y="514182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43" y="514182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75798" y="5192411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98" y="5192411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40772" y="6204257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2" y="6204257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300745" y="620827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 smtClean="0"/>
                  <a:t> 0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45" y="6208274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495606" y="618639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57" y="2699638"/>
            <a:ext cx="10634589" cy="4664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7978" y="8205168"/>
                <a:ext cx="8121528" cy="227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=−1.</m:t>
                            </m:r>
                          </m:e>
                        </m:eqArr>
                      </m:e>
                    </m:d>
                  </m:oMath>
                </a14:m>
                <a:endParaRPr lang="en-US" sz="4400" b="0" smtClean="0">
                  <a:latin typeface="Arial" panose="020B0604020202020204" pitchFamily="34" charset="0"/>
                  <a:cs typeface="Arial" panose="020B0604020202020204" pitchFamily="34" charset="0"/>
                  <a:sym typeface="Euclid Symbol" panose="05050102010706020507" pitchFamily="18" charset="2"/>
                </a:endParaRPr>
              </a:p>
              <a:p>
                <a:endParaRPr lang="vi-VN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8" y="8205168"/>
                <a:ext cx="8121528" cy="2276264"/>
              </a:xfrm>
              <a:prstGeom prst="rect">
                <a:avLst/>
              </a:prstGeom>
              <a:blipFill rotWithShape="0">
                <a:blip r:embed="rId10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30223" y="9854445"/>
                <a:ext cx="22087449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Dựa vào bảng biến thiên, ta thấy: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nghiệm này đôi một khác nhau. Vậy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nghiệm.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23" y="9854445"/>
                <a:ext cx="22087449" cy="2554545"/>
              </a:xfrm>
              <a:prstGeom prst="rect">
                <a:avLst/>
              </a:prstGeom>
              <a:blipFill rotWithShape="0">
                <a:blip r:embed="rId11"/>
                <a:stretch>
                  <a:fillRect l="-994" t="-429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5044</TotalTime>
  <Words>1185</Words>
  <Application>Microsoft Office PowerPoint</Application>
  <PresentationFormat>Custom</PresentationFormat>
  <Paragraphs>223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Euclid Symbol</vt:lpstr>
      <vt:lpstr>MS Mincho</vt:lpstr>
      <vt:lpstr>Tahoma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500</cp:revision>
  <dcterms:created xsi:type="dcterms:W3CDTF">2013-08-31T11:42:51Z</dcterms:created>
  <dcterms:modified xsi:type="dcterms:W3CDTF">2021-10-15T05:29:32Z</dcterms:modified>
</cp:coreProperties>
</file>